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05" r:id="rId1"/>
  </p:sldMasterIdLst>
  <p:notesMasterIdLst>
    <p:notesMasterId r:id="rId23"/>
  </p:notesMasterIdLst>
  <p:handoutMasterIdLst>
    <p:handoutMasterId r:id="rId24"/>
  </p:handoutMasterIdLst>
  <p:sldIdLst>
    <p:sldId id="294" r:id="rId2"/>
    <p:sldId id="515" r:id="rId3"/>
    <p:sldId id="523" r:id="rId4"/>
    <p:sldId id="517" r:id="rId5"/>
    <p:sldId id="524" r:id="rId6"/>
    <p:sldId id="525" r:id="rId7"/>
    <p:sldId id="521" r:id="rId8"/>
    <p:sldId id="527" r:id="rId9"/>
    <p:sldId id="528" r:id="rId10"/>
    <p:sldId id="499" r:id="rId11"/>
    <p:sldId id="532" r:id="rId12"/>
    <p:sldId id="535" r:id="rId13"/>
    <p:sldId id="536" r:id="rId14"/>
    <p:sldId id="537" r:id="rId15"/>
    <p:sldId id="539" r:id="rId16"/>
    <p:sldId id="538" r:id="rId17"/>
    <p:sldId id="504" r:id="rId18"/>
    <p:sldId id="446" r:id="rId19"/>
    <p:sldId id="540" r:id="rId20"/>
    <p:sldId id="534" r:id="rId21"/>
    <p:sldId id="45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Garrido" initials="MG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07B"/>
    <a:srgbClr val="000000"/>
    <a:srgbClr val="1DC4FF"/>
    <a:srgbClr val="FF3399"/>
    <a:srgbClr val="4DA1DD"/>
    <a:srgbClr val="C97B99"/>
    <a:srgbClr val="00A4DE"/>
    <a:srgbClr val="00A1DA"/>
    <a:srgbClr val="CC006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9" autoAdjust="0"/>
    <p:restoredTop sz="94687" autoAdjust="0"/>
  </p:normalViewPr>
  <p:slideViewPr>
    <p:cSldViewPr snapToGrid="0" snapToObjects="1">
      <p:cViewPr varScale="1">
        <p:scale>
          <a:sx n="64" d="100"/>
          <a:sy n="64" d="100"/>
        </p:scale>
        <p:origin x="136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55646-A25A-4249-B172-4D1949A48AEC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D3AE9-140C-6047-92FC-D021ED663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18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61A0-5486-4E47-8312-C7E877077D0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9E23C-DD53-9841-B8DE-03FA1723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10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1700" dirty="0"/>
              <a:t> Paradigm shift of ED physical design and care  (Pediatric ED)</a:t>
            </a:r>
          </a:p>
          <a:p>
            <a:pPr>
              <a:buFont typeface="Arial" charset="0"/>
              <a:buChar char="•"/>
            </a:pPr>
            <a:r>
              <a:rPr lang="en-US" sz="1700" dirty="0"/>
              <a:t>   Geriatric ED Interventions (</a:t>
            </a:r>
            <a:r>
              <a:rPr lang="en-US" sz="1700" dirty="0" err="1"/>
              <a:t>GEDIs</a:t>
            </a:r>
            <a:r>
              <a:rPr lang="en-US" sz="1700" dirty="0"/>
              <a:t>)</a:t>
            </a:r>
          </a:p>
          <a:p>
            <a:pPr lvl="1">
              <a:buFont typeface="Arial" charset="0"/>
              <a:buChar char="•"/>
            </a:pPr>
            <a:r>
              <a:rPr lang="en-US" sz="1700" dirty="0"/>
              <a:t>  Structural modifications (lighting, flooring, hearing assist devices, clocks)</a:t>
            </a:r>
          </a:p>
          <a:p>
            <a:pPr lvl="1">
              <a:buFont typeface="Arial" charset="0"/>
              <a:buChar char="•"/>
            </a:pPr>
            <a:r>
              <a:rPr lang="en-US" sz="1700" dirty="0"/>
              <a:t>  Process of care modifications (screening for cognitive impairment, adverse health outcomes (e.g., </a:t>
            </a:r>
            <a:r>
              <a:rPr lang="en-US" sz="1700" dirty="0" err="1"/>
              <a:t>ISAR</a:t>
            </a:r>
            <a:r>
              <a:rPr lang="en-US" sz="1700" dirty="0"/>
              <a:t>, </a:t>
            </a:r>
            <a:r>
              <a:rPr lang="en-US" sz="1700" dirty="0" err="1"/>
              <a:t>TRST</a:t>
            </a:r>
            <a:r>
              <a:rPr lang="en-US" sz="1700" dirty="0"/>
              <a:t>, BRIGHT), nursing discharge coordinator)</a:t>
            </a:r>
          </a:p>
          <a:p>
            <a:pPr>
              <a:buFont typeface="Arial" charset="0"/>
              <a:buChar char="•"/>
            </a:pPr>
            <a:r>
              <a:rPr lang="en-US" sz="1700" dirty="0"/>
              <a:t>    Difficulty publishing in 2005-6 (published in 2007)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38CA-1247-4852-9F28-C233CC9528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55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1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↓ hospital admissions 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↓ 30-day subsequent admission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↓ 72H ED revisits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8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2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3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9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0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800" b="1" baseline="0">
                <a:solidFill>
                  <a:schemeClr val="bg1"/>
                </a:solidFill>
                <a:latin typeface="+mj-lt"/>
                <a:cs typeface="Times New Roman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919741"/>
            <a:ext cx="4469861" cy="179197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  <a:p>
            <a:r>
              <a:rPr lang="en-US" dirty="0"/>
              <a:t>Click to edit Master subtitle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3600">
                <a:solidFill>
                  <a:schemeClr val="tx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Slide / December 5,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3600" b="1">
                <a:solidFill>
                  <a:schemeClr val="tx1"/>
                </a:solidFill>
                <a:latin typeface="+mj-lt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Mount Sinai  Department of Emergency Medicine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43"/>
          <p:cNvSpPr txBox="1">
            <a:spLocks noChangeArrowheads="1"/>
          </p:cNvSpPr>
          <p:nvPr userDrawn="1"/>
        </p:nvSpPr>
        <p:spPr bwMode="auto">
          <a:xfrm>
            <a:off x="457200" y="436096"/>
            <a:ext cx="8229600" cy="610054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lIns="55513" tIns="27757" rIns="55513" bIns="27757" rtlCol="0" anchor="t">
            <a:spAutoFit/>
          </a:bodyPr>
          <a:lstStyle/>
          <a:p>
            <a:pPr marL="0" marR="0" lvl="0" indent="0" algn="l" defTabSz="2665413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731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42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D63523-73D7-614F-B62C-31315533CF74}" type="datetime1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Mount Sinai / Presentation Slide / December 5, 2012</a:t>
            </a:r>
          </a:p>
        </p:txBody>
      </p:sp>
      <p:pic>
        <p:nvPicPr>
          <p:cNvPr id="9" name="Picture 8" descr="pptback-0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2" r:id="rId2"/>
    <p:sldLayoutId id="2147483708" r:id="rId3"/>
    <p:sldLayoutId id="2147483711" r:id="rId4"/>
    <p:sldLayoutId id="2147483707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800" b="1" kern="1200" baseline="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28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730" y="250723"/>
            <a:ext cx="7881731" cy="92216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dirty="0"/>
              <a:t>GEDI WISE</a:t>
            </a:r>
            <a:br>
              <a:rPr lang="en-US" sz="5400" dirty="0"/>
            </a:br>
            <a:r>
              <a:rPr lang="en-US" sz="3600" dirty="0"/>
              <a:t>Geriatric ED Innovations in Care through Workforce, Informatics, &amp; Structural Enhancements</a:t>
            </a:r>
            <a:br>
              <a:rPr lang="en-US" sz="3600" dirty="0"/>
            </a:b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241" y="2389239"/>
            <a:ext cx="7556501" cy="4231959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Urgent Matters Conference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October 15, 2016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Lynne D. Richardson, MD, FACEP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Principal Investigator &amp; Program Director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Professor &amp; Vice Chair of Emergency Medicine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Professor of Population Health Science &amp; Policy</a:t>
            </a:r>
          </a:p>
          <a:p>
            <a:r>
              <a:rPr lang="en-US" sz="2400" dirty="0">
                <a:solidFill>
                  <a:schemeClr val="tx1"/>
                </a:solidFill>
              </a:rPr>
              <a:t>Icahn School of Medicine at Mount Sinai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New York, New York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230188" indent="-230188"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1"/>
              </a:solidFill>
              <a:latin typeface="+mj-lt"/>
            </a:endParaRPr>
          </a:p>
          <a:p>
            <a:pPr marL="230188" indent="-230188"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schemeClr val="tx1"/>
              </a:solidFill>
              <a:latin typeface="+mj-lt"/>
            </a:endParaRPr>
          </a:p>
          <a:p>
            <a:pPr marL="230188" indent="-230188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2759" y="2315153"/>
            <a:ext cx="8229600" cy="5317361"/>
          </a:xfrm>
        </p:spPr>
        <p:txBody>
          <a:bodyPr>
            <a:noAutofit/>
          </a:bodyPr>
          <a:lstStyle/>
          <a:p>
            <a:pPr marL="274320" indent="-274320"/>
            <a:r>
              <a:rPr lang="en-US" sz="2400" b="1" dirty="0">
                <a:latin typeface="+mj-lt"/>
              </a:rPr>
              <a:t>Aim 1 (Better Health Care) </a:t>
            </a:r>
          </a:p>
          <a:p>
            <a:pPr marL="274320" indent="-274320">
              <a:spcBef>
                <a:spcPts val="600"/>
              </a:spcBef>
              <a:buNone/>
            </a:pPr>
            <a:r>
              <a:rPr lang="en-US" sz="2200" b="1" dirty="0">
                <a:latin typeface="+mj-lt"/>
              </a:rPr>
              <a:t>	</a:t>
            </a:r>
            <a:r>
              <a:rPr lang="en-US" sz="2000" dirty="0">
                <a:latin typeface="+mj-lt"/>
              </a:rPr>
              <a:t>Improve the quality of </a:t>
            </a:r>
            <a:r>
              <a:rPr lang="en-US" sz="2000" b="1" i="1" dirty="0">
                <a:latin typeface="+mj-lt"/>
              </a:rPr>
              <a:t>geriatric</a:t>
            </a:r>
            <a:r>
              <a:rPr lang="en-US" sz="2000" dirty="0">
                <a:latin typeface="+mj-lt"/>
              </a:rPr>
              <a:t> emergency patient care with better:</a:t>
            </a:r>
          </a:p>
          <a:p>
            <a:pPr marL="274320" indent="-274320">
              <a:spcBef>
                <a:spcPts val="600"/>
              </a:spcBef>
              <a:buNone/>
            </a:pPr>
            <a:endParaRPr lang="en-US" sz="100" dirty="0">
              <a:latin typeface="+mj-lt"/>
            </a:endParaRPr>
          </a:p>
          <a:p>
            <a:pPr marL="274320" indent="-274320">
              <a:spcBef>
                <a:spcPts val="600"/>
              </a:spcBef>
              <a:buNone/>
            </a:pPr>
            <a:endParaRPr lang="en-US" sz="100" dirty="0">
              <a:latin typeface="+mj-lt"/>
            </a:endParaRPr>
          </a:p>
          <a:p>
            <a:pPr marL="274320" indent="-274320" algn="ctr"/>
            <a:endParaRPr lang="en-US" sz="2500" b="1" dirty="0">
              <a:latin typeface="+mj-lt"/>
            </a:endParaRPr>
          </a:p>
          <a:p>
            <a:pPr marL="274320" indent="-274320">
              <a:buNone/>
            </a:pPr>
            <a:endParaRPr lang="en-US" sz="2400" b="1" dirty="0">
              <a:latin typeface="+mj-lt"/>
            </a:endParaRPr>
          </a:p>
          <a:p>
            <a:pPr marL="274320" indent="-274320">
              <a:spcAft>
                <a:spcPts val="600"/>
              </a:spcAft>
            </a:pPr>
            <a:r>
              <a:rPr lang="en-US" sz="2400" b="1" dirty="0">
                <a:latin typeface="+mj-lt"/>
              </a:rPr>
              <a:t>Aim 2 (Better Health)</a:t>
            </a:r>
          </a:p>
          <a:p>
            <a:pPr marL="274320" indent="-274320">
              <a:spcAft>
                <a:spcPts val="600"/>
              </a:spcAft>
            </a:pPr>
            <a:endParaRPr lang="en-US" sz="2400" b="1" dirty="0">
              <a:latin typeface="+mj-l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900" b="1" dirty="0">
              <a:latin typeface="+mj-lt"/>
            </a:endParaRPr>
          </a:p>
          <a:p>
            <a:pPr marL="274320" indent="-274320">
              <a:spcAft>
                <a:spcPts val="600"/>
              </a:spcAft>
            </a:pPr>
            <a:r>
              <a:rPr lang="en-US" sz="2400" b="1" dirty="0">
                <a:latin typeface="+mj-lt"/>
              </a:rPr>
              <a:t>Aim 3 (Lower Costs) </a:t>
            </a:r>
          </a:p>
          <a:p>
            <a:pPr marL="274320" indent="-274320">
              <a:spcBef>
                <a:spcPts val="600"/>
              </a:spcBef>
              <a:buNone/>
            </a:pPr>
            <a:r>
              <a:rPr lang="en-US" sz="2500" b="1" dirty="0">
                <a:latin typeface="+mj-lt"/>
              </a:rPr>
              <a:t>	</a:t>
            </a:r>
            <a:endParaRPr lang="en-US" sz="2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0243" y="3237231"/>
            <a:ext cx="7634632" cy="115416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Geriatric screenings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Pharmacist medication review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Transitions of care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242" y="5742442"/>
            <a:ext cx="8641384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Avoid Hospitalization &amp;  Readmission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Decrease length of stay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Rockwell Extra Bold" pitchFamily="18" charset="0"/>
              </a:rPr>
              <a:t>GEDI  WISE </a:t>
            </a:r>
            <a:r>
              <a:rPr lang="en-US" b="0" dirty="0">
                <a:solidFill>
                  <a:schemeClr val="bg1"/>
                </a:solidFill>
              </a:rPr>
              <a:t>CMMI (Round 1) 2012 - 2016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SJRMC_Horizontal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4966" y="1463561"/>
            <a:ext cx="2199934" cy="409988"/>
          </a:xfrm>
          <a:prstGeom prst="rect">
            <a:avLst/>
          </a:prstGeom>
        </p:spPr>
      </p:pic>
      <p:pic>
        <p:nvPicPr>
          <p:cNvPr id="15" name="Picture 14" descr="NMH site_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8556" y="1486883"/>
            <a:ext cx="2938244" cy="409988"/>
          </a:xfrm>
          <a:prstGeom prst="rect">
            <a:avLst/>
          </a:prstGeom>
        </p:spPr>
      </p:pic>
      <p:pic>
        <p:nvPicPr>
          <p:cNvPr id="16" name="Picture 15" descr="MSMCLogo new 12-10-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730" y="1378236"/>
            <a:ext cx="1459858" cy="6272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0243" y="4612195"/>
            <a:ext cx="8641384" cy="7232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Improved health status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/>
              </a:rPr>
              <a:t>Improved functional status</a:t>
            </a:r>
          </a:p>
        </p:txBody>
      </p:sp>
    </p:spTree>
    <p:extLst>
      <p:ext uri="{BB962C8B-B14F-4D97-AF65-F5344CB8AC3E}">
        <p14:creationId xmlns:p14="http://schemas.microsoft.com/office/powerpoint/2010/main" val="39053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67736"/>
            <a:ext cx="8465127" cy="5254621"/>
          </a:xfrm>
          <a:noFill/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buNone/>
            </a:pPr>
            <a:endParaRPr lang="en-US" sz="2700" dirty="0"/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" y="6096907"/>
            <a:ext cx="768209" cy="604617"/>
          </a:xfrm>
          <a:prstGeom prst="rect">
            <a:avLst/>
          </a:prstGeom>
        </p:spPr>
      </p:pic>
      <p:sp>
        <p:nvSpPr>
          <p:cNvPr id="10" name="Text Box 4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36096"/>
            <a:ext cx="8229600" cy="610054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GEDI WISE Innovations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83771" y="6522357"/>
            <a:ext cx="1702081" cy="179167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Britannic Bold" pitchFamily="34" charset="0"/>
              </a:rPr>
              <a:t>Department of Emergency Medicine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67736"/>
            <a:ext cx="8349916" cy="39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" pitchFamily="2" charset="2"/>
              <a:buChar char="Ø"/>
              <a:defRPr sz="2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Geriatric ED with structural enhancements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Screening all ED patients 65+ for </a:t>
            </a:r>
            <a:r>
              <a:rPr lang="en-US" dirty="0" err="1">
                <a:solidFill>
                  <a:srgbClr val="000000"/>
                </a:solidFill>
              </a:rPr>
              <a:t>geri</a:t>
            </a:r>
            <a:r>
              <a:rPr lang="en-US" dirty="0">
                <a:solidFill>
                  <a:srgbClr val="000000"/>
                </a:solidFill>
              </a:rPr>
              <a:t> syndromes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Geriatric-specific care protocols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Education and training of entire ED workforce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Informatics-enhanced clinical communication and patient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67736"/>
            <a:ext cx="8465127" cy="5254621"/>
          </a:xfrm>
          <a:noFill/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buNone/>
            </a:pPr>
            <a:endParaRPr lang="en-US" sz="2700" dirty="0"/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" y="6096907"/>
            <a:ext cx="768209" cy="604617"/>
          </a:xfrm>
          <a:prstGeom prst="rect">
            <a:avLst/>
          </a:prstGeom>
        </p:spPr>
      </p:pic>
      <p:sp>
        <p:nvSpPr>
          <p:cNvPr id="10" name="Text Box 4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36096"/>
            <a:ext cx="8229600" cy="610054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GEDI WISE Innovations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83771" y="6522357"/>
            <a:ext cx="1702081" cy="179167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Britannic Bold" pitchFamily="34" charset="0"/>
              </a:rPr>
              <a:t>Department of Emergency Medicine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67736"/>
            <a:ext cx="8229600" cy="49144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" pitchFamily="2" charset="2"/>
              <a:buChar char="Ø"/>
              <a:defRPr sz="2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Geriatric ED with structural enhancements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Screening all ED patients 65+ for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geri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syndromes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Geriatric-specific care protocols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Education and Training of entire ED workforce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Informatics-enhanced clinical communication &amp;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</a:rPr>
              <a:t>pt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monitoring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</a:rPr>
              <a:t>Multidisciplinary Care Coordination in the 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    Transitional Nurse – Social Work- Pharmacist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                       Physical Therapist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Transitional Care Management: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                       </a:t>
            </a:r>
            <a:r>
              <a:rPr lang="en-US" b="1" dirty="0">
                <a:solidFill>
                  <a:srgbClr val="000000"/>
                </a:solidFill>
              </a:rPr>
              <a:t>ED discharge to home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i="1" dirty="0">
                <a:solidFill>
                  <a:srgbClr val="000000"/>
                </a:solidFill>
              </a:rPr>
              <a:t>7 days per week; 10 -12 hours per day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67736"/>
            <a:ext cx="8465127" cy="5254621"/>
          </a:xfrm>
          <a:noFill/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buNone/>
            </a:pPr>
            <a:endParaRPr lang="en-US" sz="2700" dirty="0"/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" y="6096907"/>
            <a:ext cx="768209" cy="604617"/>
          </a:xfrm>
          <a:prstGeom prst="rect">
            <a:avLst/>
          </a:prstGeom>
        </p:spPr>
      </p:pic>
      <p:sp>
        <p:nvSpPr>
          <p:cNvPr id="10" name="Text Box 4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36096"/>
            <a:ext cx="8229600" cy="610054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GW Transitional Care  Innovation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83771" y="6522357"/>
            <a:ext cx="1702081" cy="179167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Britannic Bold" pitchFamily="34" charset="0"/>
              </a:rPr>
              <a:t>Department of Emergency Medicine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67736"/>
            <a:ext cx="8153400" cy="491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" pitchFamily="2" charset="2"/>
              <a:buChar char="Ø"/>
              <a:defRPr sz="2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Active Management of the ED-to-home transition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Nurse led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Strong social work support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Extensive medical &amp; psychosocial assessment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Telephonic TCN follow-up post ED discharge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Health status &amp; functional status - review of “red flag” symptoms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Medication management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Primary Care and/or Specialist Follow-Up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   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67736"/>
            <a:ext cx="8465127" cy="5254621"/>
          </a:xfrm>
          <a:noFill/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buNone/>
            </a:pPr>
            <a:endParaRPr lang="en-US" sz="2700" dirty="0"/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" y="6096907"/>
            <a:ext cx="768209" cy="604617"/>
          </a:xfrm>
          <a:prstGeom prst="rect">
            <a:avLst/>
          </a:prstGeom>
        </p:spPr>
      </p:pic>
      <p:sp>
        <p:nvSpPr>
          <p:cNvPr id="10" name="Text Box 4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36096"/>
            <a:ext cx="8229600" cy="610054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GW Transitional Care  Innovation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83771" y="6522357"/>
            <a:ext cx="1702081" cy="179167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Britannic Bold" pitchFamily="34" charset="0"/>
              </a:rPr>
              <a:t>Department of Emergency Medicine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67736"/>
            <a:ext cx="8153400" cy="4914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" pitchFamily="2" charset="2"/>
              <a:buChar char="Ø"/>
              <a:defRPr sz="2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88 year old white woman with hypertension, diabetes, arthritis and asthma presents to ED complaining of chronic R hip pain and dizziness – “almost fell” this morning.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Hospitalized a few months ago for syncope workup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Discharged home on 16 medications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Review of symptoms: ‘pan positive’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She lives alone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“… just admit her &amp; they will sort it out upstairs”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   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67736"/>
            <a:ext cx="8465127" cy="5254621"/>
          </a:xfrm>
          <a:noFill/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buNone/>
            </a:pPr>
            <a:endParaRPr lang="en-US" sz="2700" dirty="0"/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" y="6096907"/>
            <a:ext cx="768209" cy="604617"/>
          </a:xfrm>
          <a:prstGeom prst="rect">
            <a:avLst/>
          </a:prstGeom>
        </p:spPr>
      </p:pic>
      <p:sp>
        <p:nvSpPr>
          <p:cNvPr id="10" name="Text Box 4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36096"/>
            <a:ext cx="8229600" cy="610054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GW Transitional Care  Innovation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83771" y="6522357"/>
            <a:ext cx="1702081" cy="179167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Britannic Bold" pitchFamily="34" charset="0"/>
              </a:rPr>
              <a:t>Department of Emergency Medicine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67736"/>
            <a:ext cx="8153400" cy="4914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" pitchFamily="2" charset="2"/>
              <a:buChar char="Ø"/>
              <a:defRPr sz="2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88 year old white woman with hypertension, diabetes, arthritis and asthma presents to ED complaining of chronic R hip pain and dizziness – “almost fell” this morning.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Hospitalized a few months ago for syncope workup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Discharged home on 16 medications, Review of symptoms: ‘pan positive’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She lives alone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“… just admit her &amp; they will sort it out upstairs”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000000"/>
                </a:solidFill>
              </a:rPr>
              <a:t>DON’T “Just Admit” – Call GEDI WISE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   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84867" y="4064000"/>
            <a:ext cx="5943600" cy="804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84867" y="3920068"/>
            <a:ext cx="6011333" cy="948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1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67736"/>
            <a:ext cx="8465127" cy="5254621"/>
          </a:xfrm>
          <a:noFill/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buNone/>
            </a:pPr>
            <a:endParaRPr lang="en-US" sz="2700" dirty="0"/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" y="6096907"/>
            <a:ext cx="768209" cy="604617"/>
          </a:xfrm>
          <a:prstGeom prst="rect">
            <a:avLst/>
          </a:prstGeom>
        </p:spPr>
      </p:pic>
      <p:sp>
        <p:nvSpPr>
          <p:cNvPr id="10" name="Text Box 4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36096"/>
            <a:ext cx="8229600" cy="610054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GW Transitional Care  Innovation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83771" y="6522357"/>
            <a:ext cx="1702081" cy="179167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Britannic Bold" pitchFamily="34" charset="0"/>
              </a:rPr>
              <a:t>Department of Emergency Medicine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67736"/>
            <a:ext cx="8153400" cy="4914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" pitchFamily="2" charset="2"/>
              <a:buChar char="Ø"/>
              <a:defRPr sz="2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Comprehensive assessment by the GW TCN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Pharmacy consult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Social work consult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Physical therapy consult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Discharged home with: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Simplified medication regimen and pill box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Next day Visiting Nurse home visit – for home care and home PT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Day after next appointment with her PCP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Walker, bedside commode, meals on wheels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GW TCN called her next day; day 3 and day 8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Discharged from GEDI WISE TCN with ongoing care coordination by a case manager  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096"/>
            <a:ext cx="8729133" cy="73122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IImpact</a:t>
            </a:r>
            <a:r>
              <a:rPr lang="en-US" dirty="0">
                <a:solidFill>
                  <a:schemeClr val="bg1"/>
                </a:solidFill>
              </a:rPr>
              <a:t> of GW Transitional Care Nurse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2828029"/>
            <a:ext cx="8112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*  Adjusted for age, male sex, if index visit during evening (9p-9a) or weekend, </a:t>
            </a:r>
          </a:p>
          <a:p>
            <a:r>
              <a:rPr lang="en-US" sz="1600" dirty="0">
                <a:latin typeface="+mj-lt"/>
              </a:rPr>
              <a:t>ESI (1-2 vs. 3-5), if patient in geriatric ED environment, if patient recently discharged</a:t>
            </a:r>
          </a:p>
          <a:p>
            <a:r>
              <a:rPr lang="en-US" sz="1600" dirty="0">
                <a:latin typeface="+mj-lt"/>
              </a:rPr>
              <a:t> from hospital admission 30D prior, </a:t>
            </a:r>
            <a:r>
              <a:rPr lang="en-US" sz="1600" dirty="0" err="1">
                <a:latin typeface="+mj-lt"/>
              </a:rPr>
              <a:t>Charlson</a:t>
            </a:r>
            <a:r>
              <a:rPr lang="en-US" sz="1600" dirty="0">
                <a:latin typeface="+mj-lt"/>
              </a:rPr>
              <a:t> score, chief complaints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35291"/>
            <a:ext cx="8229600" cy="1758114"/>
          </a:xfrm>
        </p:spPr>
        <p:txBody>
          <a:bodyPr/>
          <a:lstStyle/>
          <a:p>
            <a:r>
              <a:rPr lang="en-US" dirty="0"/>
              <a:t>Decreased hospitalizations on index ED visit*</a:t>
            </a:r>
          </a:p>
          <a:p>
            <a:r>
              <a:rPr lang="en-US" dirty="0"/>
              <a:t>Decreased hospitalizations in next 30 days*</a:t>
            </a:r>
          </a:p>
          <a:p>
            <a:r>
              <a:rPr lang="en-US" dirty="0"/>
              <a:t>No increase in 72 hour ED returns*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933" y="3791062"/>
            <a:ext cx="82340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Sunday 2pm       Mandalay Bay CC - Lagoon I</a:t>
            </a:r>
          </a:p>
          <a:p>
            <a:endParaRPr lang="en-US" dirty="0"/>
          </a:p>
          <a:p>
            <a:r>
              <a:rPr lang="en-US" sz="2400" dirty="0"/>
              <a:t>Plenary Abstract #4 GEDI WISE: Evaluation of Transitional Care Nurse Intervention Impact on Hospital Admissions from the ED    </a:t>
            </a:r>
            <a:r>
              <a:rPr lang="en-US" sz="2400" i="1" dirty="0"/>
              <a:t>Ula Hwang</a:t>
            </a:r>
            <a:r>
              <a:rPr lang="en-US" sz="2400" dirty="0"/>
              <a:t> </a:t>
            </a:r>
          </a:p>
          <a:p>
            <a:pPr algn="ctr"/>
            <a:r>
              <a:rPr lang="en-US" sz="3200" dirty="0"/>
              <a:t>Gratefully Acknowledge our partnership with the West Health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67736"/>
            <a:ext cx="8465127" cy="5254621"/>
          </a:xfrm>
          <a:noFill/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Programs focused on improving care transitions for older patients appear to reduce risk of hospitalizations, both on index ED visit and the following 30 days.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ED-based transitional care programs are an effective and efficient delivery innovation to reduce likelihood of admission, subsequent complications associated with hospitalization, and potential costs of inpatient care.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6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Who is going to pay for these ED-based resources? </a:t>
            </a:r>
          </a:p>
          <a:p>
            <a:endParaRPr lang="en-US" sz="2400" dirty="0"/>
          </a:p>
          <a:p>
            <a:pPr>
              <a:buNone/>
            </a:pPr>
            <a:endParaRPr lang="en-US" sz="2700" dirty="0"/>
          </a:p>
          <a:p>
            <a:pPr lvl="0"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" y="6096907"/>
            <a:ext cx="768209" cy="604617"/>
          </a:xfrm>
          <a:prstGeom prst="rect">
            <a:avLst/>
          </a:prstGeom>
        </p:spPr>
      </p:pic>
      <p:sp>
        <p:nvSpPr>
          <p:cNvPr id="10" name="Text Box 4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36096"/>
            <a:ext cx="8229600" cy="610054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Implications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83771" y="6522357"/>
            <a:ext cx="1702081" cy="179167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Britannic Bold" pitchFamily="34" charset="0"/>
              </a:rPr>
              <a:t>Department of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27223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" y="6096907"/>
            <a:ext cx="768209" cy="604617"/>
          </a:xfrm>
          <a:prstGeom prst="rect">
            <a:avLst/>
          </a:prstGeom>
        </p:spPr>
      </p:pic>
      <p:sp>
        <p:nvSpPr>
          <p:cNvPr id="10" name="Text Box 4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36096"/>
            <a:ext cx="8229600" cy="610054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Funding ED-based Transitional Care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83771" y="6522357"/>
            <a:ext cx="1702081" cy="179167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Britannic Bold" pitchFamily="34" charset="0"/>
              </a:rPr>
              <a:t>Department of Emergency Medicine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2858781"/>
          </a:xfrm>
        </p:spPr>
        <p:txBody>
          <a:bodyPr/>
          <a:lstStyle/>
          <a:p>
            <a:r>
              <a:rPr lang="en-US" dirty="0"/>
              <a:t>Hospital</a:t>
            </a:r>
          </a:p>
          <a:p>
            <a:pPr lvl="1"/>
            <a:r>
              <a:rPr lang="en-US" dirty="0"/>
              <a:t>To avoid readmission penalties</a:t>
            </a:r>
          </a:p>
          <a:p>
            <a:pPr lvl="1"/>
            <a:r>
              <a:rPr lang="en-US" dirty="0"/>
              <a:t>To succeed in risk–based contracts with insurers or employers</a:t>
            </a:r>
          </a:p>
          <a:p>
            <a:r>
              <a:rPr lang="en-US" dirty="0"/>
              <a:t>Accountable Care Organizations</a:t>
            </a:r>
          </a:p>
          <a:p>
            <a:r>
              <a:rPr lang="en-US" dirty="0"/>
              <a:t>Performing Providers Systems</a:t>
            </a:r>
          </a:p>
          <a:p>
            <a:r>
              <a:rPr lang="en-US" dirty="0"/>
              <a:t>Insurers</a:t>
            </a:r>
          </a:p>
        </p:txBody>
      </p:sp>
    </p:spTree>
    <p:extLst>
      <p:ext uri="{BB962C8B-B14F-4D97-AF65-F5344CB8AC3E}">
        <p14:creationId xmlns:p14="http://schemas.microsoft.com/office/powerpoint/2010/main" val="13219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50723"/>
            <a:ext cx="7130846" cy="9221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dirty="0"/>
              <a:t>The GEDI WISE Investigators</a:t>
            </a:r>
            <a:endParaRPr lang="en-US" sz="3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16" y="1172892"/>
            <a:ext cx="6351934" cy="3966999"/>
          </a:xfrm>
        </p:spPr>
        <p:txBody>
          <a:bodyPr>
            <a:normAutofit fontScale="77500" lnSpcReduction="20000"/>
          </a:bodyPr>
          <a:lstStyle/>
          <a:p>
            <a:pPr marL="230188" indent="-230188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</a:rPr>
              <a:t>Ula Hwang, Scott Dresden, Mark Rosenberg, </a:t>
            </a:r>
          </a:p>
          <a:p>
            <a:pPr marL="230188" indent="-230188">
              <a:lnSpc>
                <a:spcPct val="100000"/>
              </a:lnSpc>
              <a:spcBef>
                <a:spcPts val="0"/>
              </a:spcBef>
            </a:pPr>
            <a:r>
              <a:rPr lang="en-US" sz="2600" dirty="0" err="1">
                <a:solidFill>
                  <a:schemeClr val="tx1"/>
                </a:solidFill>
              </a:rPr>
              <a:t>Corita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Grudzen</a:t>
            </a:r>
            <a:r>
              <a:rPr lang="en-US" sz="2600" dirty="0">
                <a:solidFill>
                  <a:schemeClr val="tx1"/>
                </a:solidFill>
              </a:rPr>
              <a:t>, Kevin </a:t>
            </a:r>
            <a:r>
              <a:rPr lang="en-US" sz="2600" dirty="0" err="1">
                <a:solidFill>
                  <a:schemeClr val="tx1"/>
                </a:solidFill>
              </a:rPr>
              <a:t>Baumlin</a:t>
            </a:r>
            <a:r>
              <a:rPr lang="en-US" sz="2600" dirty="0">
                <a:solidFill>
                  <a:schemeClr val="tx1"/>
                </a:solidFill>
              </a:rPr>
              <a:t>, Denise </a:t>
            </a:r>
            <a:r>
              <a:rPr lang="en-US" sz="2600" dirty="0" err="1">
                <a:solidFill>
                  <a:schemeClr val="tx1"/>
                </a:solidFill>
              </a:rPr>
              <a:t>Nassisi</a:t>
            </a:r>
            <a:r>
              <a:rPr lang="en-US" sz="2600" dirty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 err="1">
                <a:solidFill>
                  <a:schemeClr val="tx1"/>
                </a:solidFill>
              </a:rPr>
              <a:t>Gallane</a:t>
            </a:r>
            <a:r>
              <a:rPr lang="en-US" sz="2600" dirty="0">
                <a:solidFill>
                  <a:schemeClr val="tx1"/>
                </a:solidFill>
              </a:rPr>
              <a:t> Abraham, Jason Shapiro, Nick Genes, Maria Christensen,  </a:t>
            </a:r>
            <a:r>
              <a:rPr lang="en-US" sz="2600" dirty="0" err="1">
                <a:solidFill>
                  <a:schemeClr val="tx1"/>
                </a:solidFill>
              </a:rPr>
              <a:t>D.Mark</a:t>
            </a:r>
            <a:r>
              <a:rPr lang="en-US" sz="2600" dirty="0">
                <a:solidFill>
                  <a:schemeClr val="tx1"/>
                </a:solidFill>
              </a:rPr>
              <a:t> Courtney, </a:t>
            </a:r>
            <a:r>
              <a:rPr lang="en-US" sz="2600" dirty="0" err="1">
                <a:solidFill>
                  <a:schemeClr val="tx1"/>
                </a:solidFill>
              </a:rPr>
              <a:t>Amer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Aldeen</a:t>
            </a:r>
            <a:r>
              <a:rPr lang="en-US" sz="2600" dirty="0">
                <a:solidFill>
                  <a:schemeClr val="tx1"/>
                </a:solidFill>
              </a:rPr>
              <a:t>, James Adams, D. Mark Courtney, Martine </a:t>
            </a:r>
            <a:r>
              <a:rPr lang="en-US" sz="2600" dirty="0" err="1">
                <a:solidFill>
                  <a:schemeClr val="tx1"/>
                </a:solidFill>
              </a:rPr>
              <a:t>Sanon</a:t>
            </a:r>
            <a:r>
              <a:rPr lang="en-US" sz="2600" dirty="0">
                <a:solidFill>
                  <a:schemeClr val="tx1"/>
                </a:solidFill>
              </a:rPr>
              <a:t>, Lynne D. Richardson, (to name just a few)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230188" indent="-230188"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1"/>
              </a:solidFill>
              <a:latin typeface="+mj-lt"/>
            </a:endParaRPr>
          </a:p>
          <a:p>
            <a:pPr marL="230188" indent="-230188"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schemeClr val="tx1"/>
              </a:solidFill>
              <a:latin typeface="+mj-lt"/>
            </a:endParaRPr>
          </a:p>
          <a:p>
            <a:pPr marL="230188"/>
            <a:r>
              <a:rPr lang="en-US" sz="2400" dirty="0"/>
              <a:t>This project was supported by Grant Number 1C1CMS331055-01-00  the Department of Health and Human Services, Centers for Medicare &amp; Medicaid Services.  Its contents are solely the responsibility of the authors and have not been approved by the Department of Health and Human Services, </a:t>
            </a:r>
          </a:p>
          <a:p>
            <a:pPr marL="230188"/>
            <a:r>
              <a:rPr lang="en-US" sz="2400" dirty="0"/>
              <a:t>Centers for Medicare &amp; Medicaid Services.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NMH site_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807" y="5681751"/>
            <a:ext cx="3144362" cy="438749"/>
          </a:xfrm>
          <a:prstGeom prst="rect">
            <a:avLst/>
          </a:prstGeom>
        </p:spPr>
      </p:pic>
      <p:pic>
        <p:nvPicPr>
          <p:cNvPr id="5" name="Picture 4" descr="SJRMC_Horizontal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8563" y="5620657"/>
            <a:ext cx="3009900" cy="560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463" y="1172892"/>
            <a:ext cx="2046507" cy="11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" y="6096907"/>
            <a:ext cx="768209" cy="604617"/>
          </a:xfrm>
          <a:prstGeom prst="rect">
            <a:avLst/>
          </a:prstGeom>
        </p:spPr>
      </p:pic>
      <p:sp>
        <p:nvSpPr>
          <p:cNvPr id="10" name="Text Box 4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36096"/>
            <a:ext cx="8229600" cy="610054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Funding ED-based Transitional Care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783771" y="6522357"/>
            <a:ext cx="1702081" cy="179167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Britannic Bold" pitchFamily="34" charset="0"/>
              </a:rPr>
              <a:t>Department of Emergency Medicine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28587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GEDI WISE has been succeeded by TRACED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TRA</a:t>
            </a:r>
            <a:r>
              <a:rPr lang="en-US" dirty="0" err="1"/>
              <a:t>nsitions</a:t>
            </a:r>
            <a:r>
              <a:rPr lang="en-US" dirty="0"/>
              <a:t> in </a:t>
            </a:r>
            <a:r>
              <a:rPr lang="en-US" b="1" dirty="0"/>
              <a:t>C</a:t>
            </a:r>
            <a:r>
              <a:rPr lang="en-US" dirty="0"/>
              <a:t>are from the </a:t>
            </a:r>
            <a:r>
              <a:rPr lang="en-US" b="1" dirty="0"/>
              <a:t>E</a:t>
            </a:r>
            <a:r>
              <a:rPr lang="en-US" dirty="0"/>
              <a:t>mergency </a:t>
            </a:r>
            <a:r>
              <a:rPr lang="en-US" b="1" dirty="0"/>
              <a:t>D</a:t>
            </a:r>
            <a:r>
              <a:rPr lang="en-US" dirty="0"/>
              <a:t>epartment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Sustains all of the GW clinical resources</a:t>
            </a:r>
          </a:p>
          <a:p>
            <a:r>
              <a:rPr lang="en-US" dirty="0"/>
              <a:t>Expands them to patients &lt; 65 years old</a:t>
            </a:r>
          </a:p>
          <a:p>
            <a:r>
              <a:rPr lang="en-US" dirty="0"/>
              <a:t>Identifies additional vulnerable population groups</a:t>
            </a:r>
          </a:p>
        </p:txBody>
      </p:sp>
    </p:spTree>
    <p:extLst>
      <p:ext uri="{BB962C8B-B14F-4D97-AF65-F5344CB8AC3E}">
        <p14:creationId xmlns:p14="http://schemas.microsoft.com/office/powerpoint/2010/main" val="32886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743200"/>
            <a:ext cx="4343400" cy="34778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?’s</a:t>
            </a: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397008" y="393107"/>
            <a:ext cx="8311512" cy="1533384"/>
          </a:xfrm>
          <a:prstGeom prst="rect">
            <a:avLst/>
          </a:prstGeom>
          <a:gradFill flip="none" rotWithShape="1">
            <a:gsLst>
              <a:gs pos="0">
                <a:srgbClr val="319AEA"/>
              </a:gs>
              <a:gs pos="100000">
                <a:srgbClr val="FFFFFF"/>
              </a:gs>
              <a:gs pos="99000">
                <a:srgbClr val="C400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55513" tIns="27757" rIns="55513" bIns="27757" rtlCol="0" anchor="t">
            <a:spAutoFit/>
          </a:bodyPr>
          <a:lstStyle/>
          <a:p>
            <a:pPr marL="0" marR="0" lvl="0" indent="0" algn="ctr" defTabSz="2665413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Thank you for your attention!</a:t>
            </a:r>
          </a:p>
          <a:p>
            <a:pPr marL="0" marR="0" lvl="0" indent="0" algn="ctr" defTabSz="2665413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imes New Roman"/>
            </a:endParaRPr>
          </a:p>
          <a:p>
            <a:pPr marL="0" marR="0" lvl="0" indent="0" algn="ctr" defTabSz="2665413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Lynne.Richardson@mssm.edu</a:t>
            </a:r>
          </a:p>
        </p:txBody>
      </p:sp>
    </p:spTree>
    <p:extLst>
      <p:ext uri="{BB962C8B-B14F-4D97-AF65-F5344CB8AC3E}">
        <p14:creationId xmlns:p14="http://schemas.microsoft.com/office/powerpoint/2010/main" val="122422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319"/>
            <a:ext cx="8686800" cy="55541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u="sng" dirty="0"/>
          </a:p>
          <a:p>
            <a:pPr marL="514350" indent="-514350">
              <a:buNone/>
            </a:pPr>
            <a:endParaRPr lang="en-US" dirty="0"/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659" y="1128242"/>
            <a:ext cx="89551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  <a:buFont typeface="Lucida Grande"/>
              <a:buChar char="▶"/>
            </a:pPr>
            <a:r>
              <a:rPr lang="en-US" sz="2400" u="sng" dirty="0">
                <a:solidFill>
                  <a:prstClr val="black"/>
                </a:solidFill>
                <a:latin typeface="Arial"/>
                <a:cs typeface="Arial"/>
              </a:rPr>
              <a:t>Financial Disclosures / Conflicts of Interest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NONE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  <a:buFont typeface="Lucida Grande"/>
              <a:buChar char="▶"/>
            </a:pPr>
            <a:r>
              <a:rPr lang="en-US" sz="2400" u="sng" dirty="0">
                <a:solidFill>
                  <a:prstClr val="black"/>
                </a:solidFill>
                <a:latin typeface="Arial"/>
                <a:cs typeface="Arial"/>
              </a:rPr>
              <a:t>Current Research Funding: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NIH/National Heart, Lung &amp; Blood Institute,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NIH/National Institute for Minority Health &amp; Health Disparities,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NIH/National Human Genome Research  Institute,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Agency for Healthcare Research and Quality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  <a:buFont typeface="Lucida Grande"/>
              <a:buChar char="▶"/>
            </a:pPr>
            <a:r>
              <a:rPr lang="en-US" sz="2400" u="sng" dirty="0">
                <a:solidFill>
                  <a:prstClr val="black"/>
                </a:solidFill>
                <a:latin typeface="Arial"/>
                <a:cs typeface="Arial"/>
              </a:rPr>
              <a:t>Professional Affiliations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American College of Emergency Physicians,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Society for Academic Emergency Medicine,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American Academy of Emergency Medicine,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National Medical Association,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New York City Board of Health,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	Advisory Committee to the Director of the Centers for   Disease Control</a:t>
            </a:r>
          </a:p>
        </p:txBody>
      </p:sp>
    </p:spTree>
    <p:extLst>
      <p:ext uri="{BB962C8B-B14F-4D97-AF65-F5344CB8AC3E}">
        <p14:creationId xmlns:p14="http://schemas.microsoft.com/office/powerpoint/2010/main" val="50071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30" y="1293875"/>
            <a:ext cx="4740965" cy="502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50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“The Silver Tsunami”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319"/>
            <a:ext cx="8686800" cy="55541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u="sng" dirty="0"/>
          </a:p>
          <a:p>
            <a:pPr marL="514350" indent="-514350">
              <a:buNone/>
            </a:pPr>
            <a:endParaRPr lang="en-US" dirty="0"/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7" y="1411357"/>
            <a:ext cx="7912335" cy="45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5856" y="2069063"/>
            <a:ext cx="3533361" cy="2062103"/>
          </a:xfrm>
          <a:prstGeom prst="rect">
            <a:avLst/>
          </a:prstGeom>
          <a:solidFill>
            <a:srgbClr val="C9007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buSzPct val="70000"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  <a:sym typeface="Symbol"/>
              </a:rPr>
              <a:t>Nearly half of all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adults aged 65 or older visit the ED each year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77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7" y="436097"/>
            <a:ext cx="8448260" cy="5876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ED not well suited to Older Adults…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319"/>
            <a:ext cx="8686800" cy="55541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u="sng" dirty="0"/>
          </a:p>
          <a:p>
            <a:pPr marL="514350" indent="-514350">
              <a:buNone/>
            </a:pPr>
            <a:endParaRPr lang="en-US" dirty="0"/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ed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487" y="1277936"/>
            <a:ext cx="647700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75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81000"/>
            <a:ext cx="8229600" cy="41148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838200" y="4953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9007B"/>
                </a:solidFill>
              </a:rPr>
              <a:t>STRUCTURAL MODIFICATIONS</a:t>
            </a:r>
            <a:r>
              <a:rPr lang="en-US" sz="3600" b="1" dirty="0"/>
              <a:t>	</a:t>
            </a:r>
            <a:endParaRPr lang="en-US" sz="3600" b="1" dirty="0">
              <a:solidFill>
                <a:srgbClr val="C9007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3276" y="5599331"/>
            <a:ext cx="743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9007B"/>
                </a:solidFill>
              </a:rPr>
              <a:t>NEW ED PROCESSES of CARE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0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82" y="436096"/>
            <a:ext cx="8527775" cy="7312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Mount Sinai Hospital Geriatric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319"/>
            <a:ext cx="8686800" cy="55541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u="sng" dirty="0"/>
          </a:p>
          <a:p>
            <a:pPr marL="514350" indent="-514350">
              <a:buNone/>
            </a:pPr>
            <a:endParaRPr lang="en-US" dirty="0"/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Sinai Geriatric ED NYTimes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82" y="1441175"/>
            <a:ext cx="7934742" cy="47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Health Care Innovation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319"/>
            <a:ext cx="8686800" cy="55541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u="sng" dirty="0"/>
          </a:p>
          <a:p>
            <a:pPr marL="514350" indent="-514350">
              <a:buNone/>
            </a:pPr>
            <a:endParaRPr lang="en-US" dirty="0"/>
          </a:p>
          <a:p>
            <a:pPr marL="914400" lvl="1" indent="-51435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93040" y="1600200"/>
            <a:ext cx="4572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Wingdings" pitchFamily="2" charset="2"/>
              <a:buChar char="Ø"/>
              <a:defRPr sz="2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5700" b="1" dirty="0">
                <a:latin typeface="Eras Demi ITC" pitchFamily="34" charset="0"/>
              </a:rPr>
              <a:t>G</a:t>
            </a:r>
            <a:r>
              <a:rPr lang="en-US" sz="4800" dirty="0"/>
              <a:t>eriatric </a:t>
            </a:r>
          </a:p>
          <a:p>
            <a:pPr marL="0" indent="0">
              <a:buFont typeface="Wingdings" pitchFamily="2" charset="2"/>
              <a:buNone/>
            </a:pPr>
            <a:r>
              <a:rPr lang="en-US" sz="5700" b="1" dirty="0">
                <a:latin typeface="Eras Demi ITC" pitchFamily="34" charset="0"/>
              </a:rPr>
              <a:t>E</a:t>
            </a:r>
            <a:r>
              <a:rPr lang="en-US" sz="4800" dirty="0"/>
              <a:t>mergency </a:t>
            </a:r>
          </a:p>
          <a:p>
            <a:pPr marL="0" indent="0">
              <a:buFont typeface="Wingdings" pitchFamily="2" charset="2"/>
              <a:buNone/>
            </a:pPr>
            <a:r>
              <a:rPr lang="en-US" sz="5700" b="1" dirty="0">
                <a:latin typeface="Eras Demi ITC" pitchFamily="34" charset="0"/>
              </a:rPr>
              <a:t>D</a:t>
            </a:r>
            <a:r>
              <a:rPr lang="en-US" sz="4800" dirty="0"/>
              <a:t>epartment </a:t>
            </a:r>
          </a:p>
          <a:p>
            <a:pPr marL="0" indent="0">
              <a:buFont typeface="Wingdings" pitchFamily="2" charset="2"/>
              <a:buNone/>
            </a:pPr>
            <a:r>
              <a:rPr lang="en-US" sz="5700" b="1" dirty="0">
                <a:latin typeface="Eras Demi ITC" pitchFamily="34" charset="0"/>
              </a:rPr>
              <a:t>I</a:t>
            </a:r>
            <a:r>
              <a:rPr lang="en-US" sz="4800" dirty="0"/>
              <a:t>nnovations in care through</a:t>
            </a:r>
          </a:p>
          <a:p>
            <a:pPr marL="0" indent="0">
              <a:buFont typeface="Wingdings" pitchFamily="2" charset="2"/>
              <a:buNone/>
            </a:pPr>
            <a:r>
              <a:rPr lang="en-US" sz="5800" b="1" dirty="0" err="1">
                <a:latin typeface="Eras Demi ITC" panose="020B0805030504020804" pitchFamily="34" charset="0"/>
              </a:rPr>
              <a:t>W</a:t>
            </a:r>
            <a:r>
              <a:rPr lang="en-US" sz="5700" b="1" dirty="0" err="1">
                <a:latin typeface="Aharoni" pitchFamily="2" charset="-79"/>
                <a:cs typeface="Aharoni" pitchFamily="2" charset="-79"/>
              </a:rPr>
              <a:t>WWW</a:t>
            </a:r>
            <a:r>
              <a:rPr lang="en-US" sz="4800" dirty="0" err="1"/>
              <a:t>orkforce</a:t>
            </a:r>
            <a:r>
              <a:rPr lang="en-US" sz="4800" dirty="0"/>
              <a:t>, </a:t>
            </a:r>
          </a:p>
          <a:p>
            <a:pPr marL="0" indent="0">
              <a:buFont typeface="Wingdings" pitchFamily="2" charset="2"/>
              <a:buNone/>
            </a:pPr>
            <a:r>
              <a:rPr lang="en-US" sz="5700" b="1" dirty="0">
                <a:latin typeface="Eras Demi ITC" pitchFamily="34" charset="0"/>
              </a:rPr>
              <a:t>I</a:t>
            </a:r>
            <a:r>
              <a:rPr lang="en-US" sz="4800" dirty="0"/>
              <a:t>nformatics, and </a:t>
            </a:r>
          </a:p>
          <a:p>
            <a:pPr marL="0" indent="0">
              <a:buFont typeface="Wingdings" pitchFamily="2" charset="2"/>
              <a:buNone/>
            </a:pPr>
            <a:r>
              <a:rPr lang="en-US" sz="5700" b="1" dirty="0">
                <a:latin typeface="Eras Demi ITC" pitchFamily="34" charset="0"/>
              </a:rPr>
              <a:t>S</a:t>
            </a:r>
            <a:r>
              <a:rPr lang="en-US" sz="4800" dirty="0"/>
              <a:t>tructural </a:t>
            </a:r>
          </a:p>
          <a:p>
            <a:pPr marL="0" indent="0">
              <a:buFont typeface="Wingdings" pitchFamily="2" charset="2"/>
              <a:buNone/>
            </a:pPr>
            <a:r>
              <a:rPr lang="en-US" sz="5700" b="1" dirty="0">
                <a:latin typeface="Eras Demi ITC" pitchFamily="34" charset="0"/>
              </a:rPr>
              <a:t>E</a:t>
            </a:r>
            <a:r>
              <a:rPr lang="en-US" sz="4800" dirty="0"/>
              <a:t>nhancements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8" y="2065096"/>
            <a:ext cx="3385480" cy="121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150" y="3706238"/>
            <a:ext cx="30314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$12.7 million </a:t>
            </a:r>
          </a:p>
          <a:p>
            <a:endParaRPr lang="en-US" sz="1000" b="1" dirty="0"/>
          </a:p>
          <a:p>
            <a:r>
              <a:rPr lang="en-US" sz="3600" b="1" dirty="0"/>
              <a:t>2012 – 2016</a:t>
            </a:r>
          </a:p>
        </p:txBody>
      </p:sp>
      <p:pic>
        <p:nvPicPr>
          <p:cNvPr id="10" name="Picture 9" descr="GEDI WISE logo - Microsoft Word_2013-04-26_17-24-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3356" y="1382920"/>
            <a:ext cx="1828244" cy="1031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279" y="5521633"/>
            <a:ext cx="245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1C1CMS331055-01-00</a:t>
            </a:r>
          </a:p>
        </p:txBody>
      </p:sp>
    </p:spTree>
    <p:extLst>
      <p:ext uri="{BB962C8B-B14F-4D97-AF65-F5344CB8AC3E}">
        <p14:creationId xmlns:p14="http://schemas.microsoft.com/office/powerpoint/2010/main" val="298910121"/>
      </p:ext>
    </p:extLst>
  </p:cSld>
  <p:clrMapOvr>
    <a:masterClrMapping/>
  </p:clrMapOvr>
</p:sld>
</file>

<file path=ppt/theme/theme1.xml><?xml version="1.0" encoding="utf-8"?>
<a:theme xmlns:a="http://schemas.openxmlformats.org/drawingml/2006/main" name="MountSinai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MountSinai.thmx</Template>
  <TotalTime>9115</TotalTime>
  <Words>1059</Words>
  <Application>Microsoft Office PowerPoint</Application>
  <PresentationFormat>On-screen Show (4:3)</PresentationFormat>
  <Paragraphs>231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Aharoni</vt:lpstr>
      <vt:lpstr>Arial</vt:lpstr>
      <vt:lpstr>Britannic Bold</vt:lpstr>
      <vt:lpstr>Calibri</vt:lpstr>
      <vt:lpstr>Eras Demi ITC</vt:lpstr>
      <vt:lpstr>Lucida Grande</vt:lpstr>
      <vt:lpstr>Rockwell Extra Bold</vt:lpstr>
      <vt:lpstr>Segoe UI</vt:lpstr>
      <vt:lpstr>Symbol</vt:lpstr>
      <vt:lpstr>Times New Roman</vt:lpstr>
      <vt:lpstr>Wingdings</vt:lpstr>
      <vt:lpstr>MountSinai</vt:lpstr>
      <vt:lpstr>GEDI WISE Geriatric ED Innovations in Care through Workforce, Informatics, &amp; Structural Enhancements </vt:lpstr>
      <vt:lpstr>The GEDI WISE Investigators</vt:lpstr>
      <vt:lpstr>Disclosures</vt:lpstr>
      <vt:lpstr>PowerPoint Presentation</vt:lpstr>
      <vt:lpstr>“The Silver Tsunami”</vt:lpstr>
      <vt:lpstr>ED not well suited to Older Adults…</vt:lpstr>
      <vt:lpstr>PowerPoint Presentation</vt:lpstr>
      <vt:lpstr> Mount Sinai Hospital Geriatric ED</vt:lpstr>
      <vt:lpstr>Health Care Innovation Award</vt:lpstr>
      <vt:lpstr>GEDI  WISE CMMI (Round 1) 2012 - 2016</vt:lpstr>
      <vt:lpstr>GEDI WISE Innovations</vt:lpstr>
      <vt:lpstr>GEDI WISE Innovations</vt:lpstr>
      <vt:lpstr>GW Transitional Care  Innovation</vt:lpstr>
      <vt:lpstr>GW Transitional Care  Innovation</vt:lpstr>
      <vt:lpstr>GW Transitional Care  Innovation</vt:lpstr>
      <vt:lpstr>GW Transitional Care  Innovation</vt:lpstr>
      <vt:lpstr>IImpact of GW Transitional Care Nurse</vt:lpstr>
      <vt:lpstr>Implications</vt:lpstr>
      <vt:lpstr>Funding ED-based Transitional Care</vt:lpstr>
      <vt:lpstr>Funding ED-based Transitional Care</vt:lpstr>
      <vt:lpstr>PowerPoint Presentation</vt:lpstr>
    </vt:vector>
  </TitlesOfParts>
  <Company>Infinia Group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Times New Roman Bold 45/48 points</dc:title>
  <dc:creator>Ilgin Sezer</dc:creator>
  <cp:lastModifiedBy>Lynne Richardson</cp:lastModifiedBy>
  <cp:revision>248</cp:revision>
  <dcterms:created xsi:type="dcterms:W3CDTF">2012-12-06T21:23:44Z</dcterms:created>
  <dcterms:modified xsi:type="dcterms:W3CDTF">2016-10-15T18:42:18Z</dcterms:modified>
</cp:coreProperties>
</file>